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6"/>
  </p:notesMasterIdLst>
  <p:sldIdLst>
    <p:sldId id="282" r:id="rId5"/>
    <p:sldId id="283" r:id="rId6"/>
    <p:sldId id="284" r:id="rId7"/>
    <p:sldId id="285" r:id="rId8"/>
    <p:sldId id="286" r:id="rId9"/>
    <p:sldId id="287" r:id="rId10"/>
    <p:sldId id="288" r:id="rId11"/>
    <p:sldId id="289" r:id="rId12"/>
    <p:sldId id="290" r:id="rId13"/>
    <p:sldId id="291" r:id="rId14"/>
    <p:sldId id="27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19" autoAdjust="0"/>
  </p:normalViewPr>
  <p:slideViewPr>
    <p:cSldViewPr snapToGrid="0">
      <p:cViewPr varScale="1">
        <p:scale>
          <a:sx n="91" d="100"/>
          <a:sy n="91" d="100"/>
        </p:scale>
        <p:origin x="322"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45B617-1F04-453B-8ADF-280BA3B90E57}" type="datetimeFigureOut">
              <a:rPr lang="en-US" smtClean="0"/>
              <a:t>05/06/2021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D60B55-50FD-41A6-B264-2266839298BC}" type="slidenum">
              <a:rPr lang="en-US" smtClean="0"/>
              <a:t>‹#›</a:t>
            </a:fld>
            <a:endParaRPr lang="en-US"/>
          </a:p>
        </p:txBody>
      </p:sp>
    </p:spTree>
    <p:extLst>
      <p:ext uri="{BB962C8B-B14F-4D97-AF65-F5344CB8AC3E}">
        <p14:creationId xmlns:p14="http://schemas.microsoft.com/office/powerpoint/2010/main" val="1007977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05/06/2021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791332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05/06/2021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7397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05/06/2021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36802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inverted">
  <p:cSld name="Blank inverted">
    <p:bg>
      <p:bgPr>
        <a:solidFill>
          <a:srgbClr val="222222"/>
        </a:solidFill>
        <a:effectLst/>
      </p:bgPr>
    </p:bg>
    <p:spTree>
      <p:nvGrpSpPr>
        <p:cNvPr id="1" name="Shape 95"/>
        <p:cNvGrpSpPr/>
        <p:nvPr/>
      </p:nvGrpSpPr>
      <p:grpSpPr>
        <a:xfrm>
          <a:off x="0" y="0"/>
          <a:ext cx="0" cy="0"/>
          <a:chOff x="0" y="0"/>
          <a:chExt cx="0" cy="0"/>
        </a:xfrm>
      </p:grpSpPr>
      <p:sp>
        <p:nvSpPr>
          <p:cNvPr id="100" name="Google Shape;100;p12"/>
          <p:cNvSpPr txBox="1">
            <a:spLocks noGrp="1"/>
          </p:cNvSpPr>
          <p:nvPr>
            <p:ph type="sldNum" idx="12"/>
          </p:nvPr>
        </p:nvSpPr>
        <p:spPr>
          <a:xfrm>
            <a:off x="0" y="0"/>
            <a:ext cx="793200" cy="975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ctr"/>
            <a:fld id="{00000000-1234-1234-1234-123412341234}" type="slidenum">
              <a:rPr lang="en" smtClean="0"/>
              <a:pPr algn="ctr"/>
              <a:t>‹#›</a:t>
            </a:fld>
            <a:endParaRPr lang="en"/>
          </a:p>
        </p:txBody>
      </p:sp>
    </p:spTree>
    <p:extLst>
      <p:ext uri="{BB962C8B-B14F-4D97-AF65-F5344CB8AC3E}">
        <p14:creationId xmlns:p14="http://schemas.microsoft.com/office/powerpoint/2010/main" val="2693234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05/06/2021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65116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05/06/2021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19386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05/06/2021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5993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05/06/2021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07174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05/06/2021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58143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05/06/2021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7817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05/06/2021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2885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05/06/2021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1465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05/06/2021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897890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E08D4B6A-8113-4DFB-B82E-B60CAC8E0A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30" name="Rectangle 29">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1FC5398-C628-478A-822A-BE6CBC51559B}"/>
              </a:ext>
            </a:extLst>
          </p:cNvPr>
          <p:cNvSpPr>
            <a:spLocks noGrp="1"/>
          </p:cNvSpPr>
          <p:nvPr>
            <p:ph type="ctrTitle"/>
          </p:nvPr>
        </p:nvSpPr>
        <p:spPr>
          <a:xfrm>
            <a:off x="8109235" y="863695"/>
            <a:ext cx="3511233" cy="1661391"/>
          </a:xfrm>
        </p:spPr>
        <p:txBody>
          <a:bodyPr anchor="ctr">
            <a:normAutofit fontScale="90000"/>
          </a:bodyPr>
          <a:lstStyle/>
          <a:p>
            <a:r>
              <a:rPr lang="en-US" dirty="0">
                <a:solidFill>
                  <a:schemeClr val="tx1"/>
                </a:solidFill>
                <a:latin typeface="Kristen ITC" panose="03050502040202030202" pitchFamily="66" charset="0"/>
              </a:rPr>
              <a:t>UR CANTEEN </a:t>
            </a:r>
            <a:br>
              <a:rPr lang="en-US" dirty="0">
                <a:solidFill>
                  <a:schemeClr val="tx1"/>
                </a:solidFill>
                <a:latin typeface="Kristen ITC" panose="03050502040202030202" pitchFamily="66" charset="0"/>
              </a:rPr>
            </a:br>
            <a:endParaRPr lang="en-US" dirty="0">
              <a:solidFill>
                <a:schemeClr val="tx1"/>
              </a:solidFill>
              <a:latin typeface="Kristen ITC" panose="03050502040202030202" pitchFamily="66" charset="0"/>
            </a:endParaRPr>
          </a:p>
        </p:txBody>
      </p:sp>
      <p:sp>
        <p:nvSpPr>
          <p:cNvPr id="3" name="Subtitle 2">
            <a:extLst>
              <a:ext uri="{FF2B5EF4-FFF2-40B4-BE49-F238E27FC236}">
                <a16:creationId xmlns:a16="http://schemas.microsoft.com/office/drawing/2014/main" id="{07730D41-D3A4-4CFC-91DC-62E6A5AE503B}"/>
              </a:ext>
            </a:extLst>
          </p:cNvPr>
          <p:cNvSpPr>
            <a:spLocks noGrp="1"/>
          </p:cNvSpPr>
          <p:nvPr>
            <p:ph type="subTitle" idx="1"/>
          </p:nvPr>
        </p:nvSpPr>
        <p:spPr>
          <a:xfrm>
            <a:off x="8109235" y="3724712"/>
            <a:ext cx="3511235" cy="2162122"/>
          </a:xfrm>
        </p:spPr>
        <p:txBody>
          <a:bodyPr anchor="t">
            <a:normAutofit/>
          </a:bodyPr>
          <a:lstStyle/>
          <a:p>
            <a:r>
              <a:rPr lang="en-US" sz="2000" dirty="0"/>
              <a:t>By:</a:t>
            </a:r>
          </a:p>
          <a:p>
            <a:r>
              <a:rPr lang="en-US" sz="2000" dirty="0" err="1"/>
              <a:t>Nitaj</a:t>
            </a:r>
            <a:r>
              <a:rPr lang="en-US" sz="2000" dirty="0"/>
              <a:t> </a:t>
            </a:r>
            <a:r>
              <a:rPr lang="en-US" sz="2000" dirty="0" err="1"/>
              <a:t>itnare</a:t>
            </a:r>
            <a:r>
              <a:rPr lang="en-US" sz="2000" dirty="0"/>
              <a:t> (sceta128)</a:t>
            </a:r>
          </a:p>
          <a:p>
            <a:r>
              <a:rPr lang="en-US" sz="2000" dirty="0"/>
              <a:t>Ishan Bhardwaj(sceta133)</a:t>
            </a:r>
          </a:p>
          <a:p>
            <a:r>
              <a:rPr lang="en-US" sz="2000" dirty="0" err="1"/>
              <a:t>Shashvat</a:t>
            </a:r>
            <a:r>
              <a:rPr lang="en-US" sz="2000" dirty="0"/>
              <a:t> </a:t>
            </a:r>
            <a:r>
              <a:rPr lang="en-US" sz="2000" dirty="0" err="1"/>
              <a:t>umbarkar</a:t>
            </a:r>
            <a:r>
              <a:rPr lang="en-US" sz="2000" dirty="0"/>
              <a:t>(sceta127)</a:t>
            </a:r>
          </a:p>
        </p:txBody>
      </p:sp>
      <p:pic>
        <p:nvPicPr>
          <p:cNvPr id="5" name="Picture 4" descr="A bowl of oranges ">
            <a:extLst>
              <a:ext uri="{FF2B5EF4-FFF2-40B4-BE49-F238E27FC236}">
                <a16:creationId xmlns:a16="http://schemas.microsoft.com/office/drawing/2014/main" id="{46FD3043-02B3-4F91-A2CB-FF01D76F3FD5}"/>
              </a:ext>
            </a:extLst>
          </p:cNvPr>
          <p:cNvPicPr>
            <a:picLocks noChangeAspect="1"/>
          </p:cNvPicPr>
          <p:nvPr/>
        </p:nvPicPr>
        <p:blipFill rotWithShape="1">
          <a:blip r:embed="rId3">
            <a:extLst>
              <a:ext uri="{28A0092B-C50C-407E-A947-70E740481C1C}">
                <a14:useLocalDpi xmlns:a14="http://schemas.microsoft.com/office/drawing/2010/main" val="0"/>
              </a:ext>
            </a:extLst>
          </a:blip>
          <a:srcRect r="-1" b="-1"/>
          <a:stretch/>
        </p:blipFill>
        <p:spPr>
          <a:xfrm>
            <a:off x="20" y="10"/>
            <a:ext cx="7537685" cy="6857990"/>
          </a:xfrm>
          <a:prstGeom prst="rect">
            <a:avLst/>
          </a:prstGeom>
        </p:spPr>
      </p:pic>
      <p:sp>
        <p:nvSpPr>
          <p:cNvPr id="32" name="Rectangle 31">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67487362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C2244-DC4E-4310-B919-DC05B84016B1}"/>
              </a:ext>
            </a:extLst>
          </p:cNvPr>
          <p:cNvSpPr>
            <a:spLocks noGrp="1"/>
          </p:cNvSpPr>
          <p:nvPr>
            <p:ph type="title"/>
          </p:nvPr>
        </p:nvSpPr>
        <p:spPr>
          <a:xfrm>
            <a:off x="478172" y="604008"/>
            <a:ext cx="11132636" cy="662730"/>
          </a:xfrm>
        </p:spPr>
        <p:txBody>
          <a:bodyPr>
            <a:normAutofit/>
          </a:bodyPr>
          <a:lstStyle/>
          <a:p>
            <a:r>
              <a:rPr lang="en-US" i="0" dirty="0">
                <a:solidFill>
                  <a:srgbClr val="000000"/>
                </a:solidFill>
                <a:effectLst/>
                <a:latin typeface="Modern Love" panose="04090805081005020601" pitchFamily="82" charset="0"/>
              </a:rPr>
              <a:t>Reduce short-term memory load</a:t>
            </a:r>
            <a:endParaRPr lang="en-US" dirty="0"/>
          </a:p>
        </p:txBody>
      </p:sp>
      <p:pic>
        <p:nvPicPr>
          <p:cNvPr id="5" name="Picture 4">
            <a:extLst>
              <a:ext uri="{FF2B5EF4-FFF2-40B4-BE49-F238E27FC236}">
                <a16:creationId xmlns:a16="http://schemas.microsoft.com/office/drawing/2014/main" id="{55DB03D4-9906-4411-80E9-9D54B47DCD57}"/>
              </a:ext>
            </a:extLst>
          </p:cNvPr>
          <p:cNvPicPr>
            <a:picLocks noChangeAspect="1"/>
          </p:cNvPicPr>
          <p:nvPr/>
        </p:nvPicPr>
        <p:blipFill rotWithShape="1">
          <a:blip r:embed="rId2"/>
          <a:srcRect l="5299" t="8807" r="6147" b="12049"/>
          <a:stretch/>
        </p:blipFill>
        <p:spPr>
          <a:xfrm>
            <a:off x="478172" y="1430323"/>
            <a:ext cx="6174271" cy="3103926"/>
          </a:xfrm>
          <a:prstGeom prst="rect">
            <a:avLst/>
          </a:prstGeom>
        </p:spPr>
      </p:pic>
      <p:pic>
        <p:nvPicPr>
          <p:cNvPr id="9" name="Picture 8">
            <a:extLst>
              <a:ext uri="{FF2B5EF4-FFF2-40B4-BE49-F238E27FC236}">
                <a16:creationId xmlns:a16="http://schemas.microsoft.com/office/drawing/2014/main" id="{0AD0701D-B037-4034-901E-FB437A4D20C6}"/>
              </a:ext>
            </a:extLst>
          </p:cNvPr>
          <p:cNvPicPr>
            <a:picLocks noChangeAspect="1"/>
          </p:cNvPicPr>
          <p:nvPr/>
        </p:nvPicPr>
        <p:blipFill rotWithShape="1">
          <a:blip r:embed="rId3"/>
          <a:srcRect t="34128" b="7462"/>
          <a:stretch/>
        </p:blipFill>
        <p:spPr>
          <a:xfrm>
            <a:off x="5862074" y="4320330"/>
            <a:ext cx="5876919" cy="2126609"/>
          </a:xfrm>
          <a:prstGeom prst="rect">
            <a:avLst/>
          </a:prstGeom>
        </p:spPr>
      </p:pic>
    </p:spTree>
    <p:extLst>
      <p:ext uri="{BB962C8B-B14F-4D97-AF65-F5344CB8AC3E}">
        <p14:creationId xmlns:p14="http://schemas.microsoft.com/office/powerpoint/2010/main" val="4293971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5" name="Google Shape;305;p36"/>
          <p:cNvSpPr txBox="1">
            <a:spLocks noGrp="1"/>
          </p:cNvSpPr>
          <p:nvPr>
            <p:ph type="ctrTitle" idx="4294967295"/>
          </p:nvPr>
        </p:nvSpPr>
        <p:spPr>
          <a:xfrm>
            <a:off x="0" y="2659310"/>
            <a:ext cx="12192000" cy="1417740"/>
          </a:xfrm>
          <a:prstGeom prst="rect">
            <a:avLst/>
          </a:prstGeom>
        </p:spPr>
        <p:txBody>
          <a:bodyPr spcFirstLastPara="1" vert="horz" wrap="square" lIns="121900" tIns="121900" rIns="121900" bIns="121900" rtlCol="0" anchor="ctr" anchorCtr="0">
            <a:noAutofit/>
          </a:bodyPr>
          <a:lstStyle/>
          <a:p>
            <a:pPr>
              <a:spcBef>
                <a:spcPts val="0"/>
              </a:spcBef>
            </a:pPr>
            <a:r>
              <a:rPr lang="en-US" sz="8000" dirty="0">
                <a:solidFill>
                  <a:srgbClr val="FF8700"/>
                </a:solidFill>
              </a:rPr>
              <a:t>                 T</a:t>
            </a:r>
            <a:r>
              <a:rPr lang="en" sz="8000" dirty="0">
                <a:solidFill>
                  <a:srgbClr val="FF8700"/>
                </a:solidFill>
              </a:rPr>
              <a:t>HANKS!</a:t>
            </a:r>
            <a:endParaRPr sz="8000" dirty="0">
              <a:solidFill>
                <a:srgbClr val="FF87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5" fill="hold" grpId="0" nodeType="clickEffect">
                                  <p:stCondLst>
                                    <p:cond delay="0"/>
                                  </p:stCondLst>
                                  <p:childTnLst>
                                    <p:set>
                                      <p:cBhvr>
                                        <p:cTn id="6" dur="1" fill="hold">
                                          <p:stCondLst>
                                            <p:cond delay="0"/>
                                          </p:stCondLst>
                                        </p:cTn>
                                        <p:tgtEl>
                                          <p:spTgt spid="305"/>
                                        </p:tgtEl>
                                        <p:attrNameLst>
                                          <p:attrName>style.visibility</p:attrName>
                                        </p:attrNameLst>
                                      </p:cBhvr>
                                      <p:to>
                                        <p:strVal val="visible"/>
                                      </p:to>
                                    </p:set>
                                    <p:animEffect transition="in" filter="randombar(vertical)">
                                      <p:cBhvr>
                                        <p:cTn id="7" dur="500"/>
                                        <p:tgtEl>
                                          <p:spTgt spid="3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33210" y="802824"/>
            <a:ext cx="11029616" cy="1188720"/>
          </a:xfrm>
        </p:spPr>
        <p:txBody>
          <a:bodyPr>
            <a:normAutofit/>
          </a:bodyPr>
          <a:lstStyle/>
          <a:p>
            <a:r>
              <a:rPr lang="en-US" b="1" dirty="0" err="1"/>
              <a:t>Shneiderman’s</a:t>
            </a:r>
            <a:r>
              <a:rPr lang="en-US" b="1" dirty="0"/>
              <a:t> </a:t>
            </a:r>
            <a:r>
              <a:rPr lang="en-US" dirty="0">
                <a:solidFill>
                  <a:schemeClr val="tx1">
                    <a:lumMod val="85000"/>
                    <a:lumOff val="15000"/>
                  </a:schemeClr>
                </a:solidFill>
              </a:rPr>
              <a:t>8 golden rules of interface design</a:t>
            </a:r>
            <a:br>
              <a:rPr lang="en-US" dirty="0">
                <a:solidFill>
                  <a:schemeClr val="tx1">
                    <a:lumMod val="85000"/>
                    <a:lumOff val="15000"/>
                  </a:schemeClr>
                </a:solidFill>
              </a:rPr>
            </a:br>
            <a:endParaRPr lang="en-US" dirty="0">
              <a:solidFill>
                <a:schemeClr val="tx1">
                  <a:lumMod val="85000"/>
                  <a:lumOff val="15000"/>
                </a:schemeClr>
              </a:solidFill>
            </a:endParaRPr>
          </a:p>
        </p:txBody>
      </p:sp>
      <p:sp>
        <p:nvSpPr>
          <p:cNvPr id="3" name="TextBox 2">
            <a:extLst>
              <a:ext uri="{FF2B5EF4-FFF2-40B4-BE49-F238E27FC236}">
                <a16:creationId xmlns:a16="http://schemas.microsoft.com/office/drawing/2014/main" id="{B135CD9C-4DBC-402F-95FE-A0491F79C9B6}"/>
              </a:ext>
            </a:extLst>
          </p:cNvPr>
          <p:cNvSpPr txBox="1"/>
          <p:nvPr/>
        </p:nvSpPr>
        <p:spPr>
          <a:xfrm>
            <a:off x="533210" y="1770077"/>
            <a:ext cx="11889995" cy="4801314"/>
          </a:xfrm>
          <a:prstGeom prst="rect">
            <a:avLst/>
          </a:prstGeom>
          <a:noFill/>
        </p:spPr>
        <p:txBody>
          <a:bodyPr wrap="square" rtlCol="0">
            <a:spAutoFit/>
          </a:bodyPr>
          <a:lstStyle/>
          <a:p>
            <a:pPr algn="l"/>
            <a:r>
              <a:rPr lang="en-US" i="0" dirty="0">
                <a:solidFill>
                  <a:srgbClr val="000000"/>
                </a:solidFill>
                <a:effectLst/>
                <a:latin typeface="Modern Love" panose="04090805081005020601" pitchFamily="82" charset="0"/>
              </a:rPr>
              <a:t>1 Strive for consistency.</a:t>
            </a:r>
            <a:br>
              <a:rPr lang="en-US" i="0" dirty="0">
                <a:solidFill>
                  <a:srgbClr val="000000"/>
                </a:solidFill>
                <a:effectLst/>
                <a:latin typeface="Modern Love" panose="04090805081005020601" pitchFamily="82" charset="0"/>
              </a:rPr>
            </a:br>
            <a:endParaRPr lang="en-US" i="0" dirty="0">
              <a:solidFill>
                <a:srgbClr val="000000"/>
              </a:solidFill>
              <a:effectLst/>
              <a:latin typeface="Modern Love" panose="04090805081005020601" pitchFamily="82" charset="0"/>
            </a:endParaRPr>
          </a:p>
          <a:p>
            <a:pPr algn="l"/>
            <a:r>
              <a:rPr lang="en-US" i="0" dirty="0">
                <a:solidFill>
                  <a:srgbClr val="000000"/>
                </a:solidFill>
                <a:effectLst/>
                <a:latin typeface="Modern Love" panose="04090805081005020601" pitchFamily="82" charset="0"/>
              </a:rPr>
              <a:t>2 Enable frequent users to use shortcuts.</a:t>
            </a:r>
          </a:p>
          <a:p>
            <a:pPr algn="l"/>
            <a:br>
              <a:rPr lang="en-US" i="0" dirty="0">
                <a:solidFill>
                  <a:srgbClr val="000000"/>
                </a:solidFill>
                <a:effectLst/>
                <a:latin typeface="Modern Love" panose="04090805081005020601" pitchFamily="82" charset="0"/>
              </a:rPr>
            </a:br>
            <a:r>
              <a:rPr lang="en-US" i="0" dirty="0">
                <a:solidFill>
                  <a:srgbClr val="000000"/>
                </a:solidFill>
                <a:effectLst/>
                <a:latin typeface="Modern Love" panose="04090805081005020601" pitchFamily="82" charset="0"/>
              </a:rPr>
              <a:t>3 Offer informative feedback.</a:t>
            </a:r>
            <a:br>
              <a:rPr lang="en-US" i="0" dirty="0">
                <a:solidFill>
                  <a:srgbClr val="000000"/>
                </a:solidFill>
                <a:effectLst/>
                <a:latin typeface="Modern Love" panose="04090805081005020601" pitchFamily="82" charset="0"/>
              </a:rPr>
            </a:br>
            <a:endParaRPr lang="en-US" i="0" dirty="0">
              <a:solidFill>
                <a:srgbClr val="000000"/>
              </a:solidFill>
              <a:effectLst/>
              <a:latin typeface="Modern Love" panose="04090805081005020601" pitchFamily="82" charset="0"/>
            </a:endParaRPr>
          </a:p>
          <a:p>
            <a:pPr algn="l"/>
            <a:r>
              <a:rPr lang="en-US" i="0" dirty="0">
                <a:solidFill>
                  <a:srgbClr val="000000"/>
                </a:solidFill>
                <a:effectLst/>
                <a:latin typeface="Modern Love" panose="04090805081005020601" pitchFamily="82" charset="0"/>
              </a:rPr>
              <a:t>4 Design dialog to yield closure.</a:t>
            </a:r>
            <a:br>
              <a:rPr lang="en-US" i="0" dirty="0">
                <a:solidFill>
                  <a:srgbClr val="000000"/>
                </a:solidFill>
                <a:effectLst/>
                <a:latin typeface="Modern Love" panose="04090805081005020601" pitchFamily="82" charset="0"/>
              </a:rPr>
            </a:br>
            <a:endParaRPr lang="en-US" i="0" dirty="0">
              <a:solidFill>
                <a:srgbClr val="000000"/>
              </a:solidFill>
              <a:effectLst/>
              <a:latin typeface="Modern Love" panose="04090805081005020601" pitchFamily="82" charset="0"/>
            </a:endParaRPr>
          </a:p>
          <a:p>
            <a:pPr algn="l"/>
            <a:r>
              <a:rPr lang="en-US" i="0" dirty="0">
                <a:solidFill>
                  <a:srgbClr val="000000"/>
                </a:solidFill>
                <a:effectLst/>
                <a:latin typeface="Modern Love" panose="04090805081005020601" pitchFamily="82" charset="0"/>
              </a:rPr>
              <a:t>5 Offer simple error handling.</a:t>
            </a:r>
            <a:br>
              <a:rPr lang="en-US" i="0" dirty="0">
                <a:solidFill>
                  <a:srgbClr val="000000"/>
                </a:solidFill>
                <a:effectLst/>
                <a:latin typeface="Modern Love" panose="04090805081005020601" pitchFamily="82" charset="0"/>
              </a:rPr>
            </a:br>
            <a:endParaRPr lang="en-US" i="0" dirty="0">
              <a:solidFill>
                <a:srgbClr val="000000"/>
              </a:solidFill>
              <a:effectLst/>
              <a:latin typeface="Modern Love" panose="04090805081005020601" pitchFamily="82" charset="0"/>
            </a:endParaRPr>
          </a:p>
          <a:p>
            <a:pPr algn="l"/>
            <a:r>
              <a:rPr lang="en-US" i="0" dirty="0">
                <a:solidFill>
                  <a:srgbClr val="000000"/>
                </a:solidFill>
                <a:effectLst/>
                <a:latin typeface="Modern Love" panose="04090805081005020601" pitchFamily="82" charset="0"/>
              </a:rPr>
              <a:t>6 Permit easy reversal of actions.</a:t>
            </a:r>
            <a:br>
              <a:rPr lang="en-US" i="0" dirty="0">
                <a:solidFill>
                  <a:srgbClr val="000000"/>
                </a:solidFill>
                <a:effectLst/>
                <a:latin typeface="Modern Love" panose="04090805081005020601" pitchFamily="82" charset="0"/>
              </a:rPr>
            </a:br>
            <a:endParaRPr lang="en-US" i="0" dirty="0">
              <a:solidFill>
                <a:srgbClr val="000000"/>
              </a:solidFill>
              <a:effectLst/>
              <a:latin typeface="Modern Love" panose="04090805081005020601" pitchFamily="82" charset="0"/>
            </a:endParaRPr>
          </a:p>
          <a:p>
            <a:pPr algn="l"/>
            <a:r>
              <a:rPr lang="en-US" i="0" dirty="0">
                <a:solidFill>
                  <a:srgbClr val="000000"/>
                </a:solidFill>
                <a:effectLst/>
                <a:latin typeface="Modern Love" panose="04090805081005020601" pitchFamily="82" charset="0"/>
              </a:rPr>
              <a:t>7 Support internal locus of control.</a:t>
            </a:r>
            <a:br>
              <a:rPr lang="en-US" i="0" dirty="0">
                <a:solidFill>
                  <a:srgbClr val="000000"/>
                </a:solidFill>
                <a:effectLst/>
                <a:latin typeface="Modern Love" panose="04090805081005020601" pitchFamily="82" charset="0"/>
              </a:rPr>
            </a:br>
            <a:endParaRPr lang="en-US" i="0" dirty="0">
              <a:solidFill>
                <a:srgbClr val="000000"/>
              </a:solidFill>
              <a:effectLst/>
              <a:latin typeface="Modern Love" panose="04090805081005020601" pitchFamily="82" charset="0"/>
            </a:endParaRPr>
          </a:p>
          <a:p>
            <a:pPr algn="l"/>
            <a:r>
              <a:rPr lang="en-US" i="0" dirty="0">
                <a:solidFill>
                  <a:srgbClr val="000000"/>
                </a:solidFill>
                <a:effectLst/>
                <a:latin typeface="Modern Love" panose="04090805081005020601" pitchFamily="82" charset="0"/>
              </a:rPr>
              <a:t>8 Reduce short-term memory load.</a:t>
            </a:r>
            <a:br>
              <a:rPr lang="en-US" i="0" dirty="0">
                <a:solidFill>
                  <a:srgbClr val="000000"/>
                </a:solidFill>
                <a:effectLst/>
                <a:latin typeface="Modern Love" panose="04090805081005020601" pitchFamily="82" charset="0"/>
              </a:rPr>
            </a:br>
            <a:br>
              <a:rPr lang="en-US" dirty="0"/>
            </a:br>
            <a:endParaRPr lang="en-US" dirty="0"/>
          </a:p>
        </p:txBody>
      </p:sp>
    </p:spTree>
    <p:extLst>
      <p:ext uri="{BB962C8B-B14F-4D97-AF65-F5344CB8AC3E}">
        <p14:creationId xmlns:p14="http://schemas.microsoft.com/office/powerpoint/2010/main" val="3897948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wipe(down)">
                                      <p:cBhvr>
                                        <p:cTn id="19" dur="500"/>
                                        <p:tgtEl>
                                          <p:spTgt spid="3">
                                            <p:txEl>
                                              <p:pRg st="0" end="0"/>
                                            </p:txEl>
                                          </p:spTgt>
                                        </p:tgtEl>
                                      </p:cBhvr>
                                    </p:animEffect>
                                  </p:childTnLst>
                                </p:cTn>
                              </p:par>
                              <p:par>
                                <p:cTn id="20" presetID="22" presetClass="entr" presetSubtype="4" fill="hold" nodeType="with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wipe(down)">
                                      <p:cBhvr>
                                        <p:cTn id="22" dur="500"/>
                                        <p:tgtEl>
                                          <p:spTgt spid="3">
                                            <p:txEl>
                                              <p:pRg st="1" end="1"/>
                                            </p:txEl>
                                          </p:spTgt>
                                        </p:tgtEl>
                                      </p:cBhvr>
                                    </p:animEffect>
                                  </p:childTnLst>
                                </p:cTn>
                              </p:par>
                              <p:par>
                                <p:cTn id="23" presetID="22" presetClass="entr" presetSubtype="4" fill="hold"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wipe(down)">
                                      <p:cBhvr>
                                        <p:cTn id="25" dur="500"/>
                                        <p:tgtEl>
                                          <p:spTgt spid="3">
                                            <p:txEl>
                                              <p:pRg st="2" end="2"/>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wipe(down)">
                                      <p:cBhvr>
                                        <p:cTn id="28" dur="500"/>
                                        <p:tgtEl>
                                          <p:spTgt spid="3">
                                            <p:txEl>
                                              <p:pRg st="3" end="3"/>
                                            </p:txEl>
                                          </p:spTgt>
                                        </p:tgtEl>
                                      </p:cBhvr>
                                    </p:animEffect>
                                  </p:childTnLst>
                                </p:cTn>
                              </p:par>
                              <p:par>
                                <p:cTn id="29" presetID="22" presetClass="entr" presetSubtype="4" fill="hold" nodeType="with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wipe(down)">
                                      <p:cBhvr>
                                        <p:cTn id="31" dur="500"/>
                                        <p:tgtEl>
                                          <p:spTgt spid="3">
                                            <p:txEl>
                                              <p:pRg st="4" end="4"/>
                                            </p:txEl>
                                          </p:spTgt>
                                        </p:tgtEl>
                                      </p:cBhvr>
                                    </p:animEffect>
                                  </p:childTnLst>
                                </p:cTn>
                              </p:par>
                              <p:par>
                                <p:cTn id="32" presetID="22" presetClass="entr" presetSubtype="4" fill="hold" nodeType="with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wipe(down)">
                                      <p:cBhvr>
                                        <p:cTn id="34" dur="500"/>
                                        <p:tgtEl>
                                          <p:spTgt spid="3">
                                            <p:txEl>
                                              <p:pRg st="5" end="5"/>
                                            </p:txEl>
                                          </p:spTgt>
                                        </p:tgtEl>
                                      </p:cBhvr>
                                    </p:animEffect>
                                  </p:childTnLst>
                                </p:cTn>
                              </p:par>
                              <p:par>
                                <p:cTn id="35" presetID="22" presetClass="entr" presetSubtype="4" fill="hold" nodeType="with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down)">
                                      <p:cBhvr>
                                        <p:cTn id="37" dur="500"/>
                                        <p:tgtEl>
                                          <p:spTgt spid="3">
                                            <p:txEl>
                                              <p:pRg st="6" end="6"/>
                                            </p:txEl>
                                          </p:spTgt>
                                        </p:tgtEl>
                                      </p:cBhvr>
                                    </p:animEffect>
                                  </p:childTnLst>
                                </p:cTn>
                              </p:par>
                              <p:par>
                                <p:cTn id="38" presetID="22" presetClass="entr" presetSubtype="4" fill="hold" nodeType="withEffect">
                                  <p:stCondLst>
                                    <p:cond delay="0"/>
                                  </p:stCondLst>
                                  <p:childTnLst>
                                    <p:set>
                                      <p:cBhvr>
                                        <p:cTn id="39" dur="1" fill="hold">
                                          <p:stCondLst>
                                            <p:cond delay="0"/>
                                          </p:stCondLst>
                                        </p:cTn>
                                        <p:tgtEl>
                                          <p:spTgt spid="3">
                                            <p:txEl>
                                              <p:pRg st="7" end="7"/>
                                            </p:txEl>
                                          </p:spTgt>
                                        </p:tgtEl>
                                        <p:attrNameLst>
                                          <p:attrName>style.visibility</p:attrName>
                                        </p:attrNameLst>
                                      </p:cBhvr>
                                      <p:to>
                                        <p:strVal val="visible"/>
                                      </p:to>
                                    </p:set>
                                    <p:animEffect transition="in" filter="wipe(down)">
                                      <p:cBhvr>
                                        <p:cTn id="4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C38B5-E25C-404A-82A2-D7FA3C037B9A}"/>
              </a:ext>
            </a:extLst>
          </p:cNvPr>
          <p:cNvSpPr>
            <a:spLocks noGrp="1"/>
          </p:cNvSpPr>
          <p:nvPr>
            <p:ph type="title"/>
          </p:nvPr>
        </p:nvSpPr>
        <p:spPr>
          <a:xfrm>
            <a:off x="411061" y="520117"/>
            <a:ext cx="11199747" cy="527378"/>
          </a:xfrm>
        </p:spPr>
        <p:txBody>
          <a:bodyPr>
            <a:normAutofit fontScale="90000"/>
          </a:bodyPr>
          <a:lstStyle/>
          <a:p>
            <a:br>
              <a:rPr lang="en-US" dirty="0">
                <a:solidFill>
                  <a:srgbClr val="000000"/>
                </a:solidFill>
                <a:latin typeface="Modern Love" panose="04090805081005020601" pitchFamily="82" charset="0"/>
              </a:rPr>
            </a:br>
            <a:r>
              <a:rPr lang="en-US" dirty="0">
                <a:solidFill>
                  <a:srgbClr val="000000"/>
                </a:solidFill>
                <a:latin typeface="Modern Love" panose="04090805081005020601" pitchFamily="82" charset="0"/>
              </a:rPr>
              <a:t>Strive for consistency</a:t>
            </a:r>
            <a:endParaRPr lang="en-US" dirty="0"/>
          </a:p>
        </p:txBody>
      </p:sp>
      <p:pic>
        <p:nvPicPr>
          <p:cNvPr id="5" name="Picture 4">
            <a:extLst>
              <a:ext uri="{FF2B5EF4-FFF2-40B4-BE49-F238E27FC236}">
                <a16:creationId xmlns:a16="http://schemas.microsoft.com/office/drawing/2014/main" id="{7437D44C-A195-4650-92AF-57DD446DFD9C}"/>
              </a:ext>
            </a:extLst>
          </p:cNvPr>
          <p:cNvPicPr>
            <a:picLocks noChangeAspect="1"/>
          </p:cNvPicPr>
          <p:nvPr/>
        </p:nvPicPr>
        <p:blipFill rotWithShape="1">
          <a:blip r:embed="rId2"/>
          <a:srcRect l="8464" t="8563" r="12615" b="4648"/>
          <a:stretch/>
        </p:blipFill>
        <p:spPr>
          <a:xfrm>
            <a:off x="411060" y="1157681"/>
            <a:ext cx="5684939" cy="5389768"/>
          </a:xfrm>
          <a:prstGeom prst="rect">
            <a:avLst/>
          </a:prstGeom>
        </p:spPr>
      </p:pic>
      <p:pic>
        <p:nvPicPr>
          <p:cNvPr id="7" name="Picture 6">
            <a:extLst>
              <a:ext uri="{FF2B5EF4-FFF2-40B4-BE49-F238E27FC236}">
                <a16:creationId xmlns:a16="http://schemas.microsoft.com/office/drawing/2014/main" id="{77AA3DF8-B5C8-4B34-8C7A-228491E013DA}"/>
              </a:ext>
            </a:extLst>
          </p:cNvPr>
          <p:cNvPicPr>
            <a:picLocks noChangeAspect="1"/>
          </p:cNvPicPr>
          <p:nvPr/>
        </p:nvPicPr>
        <p:blipFill rotWithShape="1">
          <a:blip r:embed="rId3"/>
          <a:srcRect l="11147" t="8930" r="11307" b="10337"/>
          <a:stretch/>
        </p:blipFill>
        <p:spPr>
          <a:xfrm>
            <a:off x="6394860" y="1157680"/>
            <a:ext cx="5707999" cy="5700319"/>
          </a:xfrm>
          <a:prstGeom prst="rect">
            <a:avLst/>
          </a:prstGeom>
        </p:spPr>
      </p:pic>
    </p:spTree>
    <p:extLst>
      <p:ext uri="{BB962C8B-B14F-4D97-AF65-F5344CB8AC3E}">
        <p14:creationId xmlns:p14="http://schemas.microsoft.com/office/powerpoint/2010/main" val="1215777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D49F1-39D3-4EE0-8FE5-F5C4D6D7B278}"/>
              </a:ext>
            </a:extLst>
          </p:cNvPr>
          <p:cNvSpPr>
            <a:spLocks noGrp="1"/>
          </p:cNvSpPr>
          <p:nvPr>
            <p:ph type="title"/>
          </p:nvPr>
        </p:nvSpPr>
        <p:spPr>
          <a:xfrm>
            <a:off x="453006" y="629174"/>
            <a:ext cx="11157802" cy="511729"/>
          </a:xfrm>
        </p:spPr>
        <p:txBody>
          <a:bodyPr>
            <a:normAutofit fontScale="90000"/>
          </a:bodyPr>
          <a:lstStyle/>
          <a:p>
            <a:r>
              <a:rPr lang="en-US" i="0" dirty="0">
                <a:solidFill>
                  <a:srgbClr val="000000"/>
                </a:solidFill>
                <a:effectLst/>
                <a:latin typeface="Modern Love" panose="04090805081005020601" pitchFamily="82" charset="0"/>
              </a:rPr>
              <a:t>Enable frequent users to use shortcuts</a:t>
            </a:r>
            <a:endParaRPr lang="en-US" dirty="0"/>
          </a:p>
        </p:txBody>
      </p:sp>
      <p:pic>
        <p:nvPicPr>
          <p:cNvPr id="5" name="Picture 4">
            <a:extLst>
              <a:ext uri="{FF2B5EF4-FFF2-40B4-BE49-F238E27FC236}">
                <a16:creationId xmlns:a16="http://schemas.microsoft.com/office/drawing/2014/main" id="{9B017F8D-8A48-4EF9-BBD0-03064AF5847A}"/>
              </a:ext>
            </a:extLst>
          </p:cNvPr>
          <p:cNvPicPr>
            <a:picLocks noChangeAspect="1"/>
          </p:cNvPicPr>
          <p:nvPr/>
        </p:nvPicPr>
        <p:blipFill rotWithShape="1">
          <a:blip r:embed="rId2"/>
          <a:srcRect t="8051" b="13962"/>
          <a:stretch/>
        </p:blipFill>
        <p:spPr>
          <a:xfrm>
            <a:off x="0" y="1140903"/>
            <a:ext cx="12192000" cy="5328908"/>
          </a:xfrm>
          <a:prstGeom prst="rect">
            <a:avLst/>
          </a:prstGeom>
        </p:spPr>
      </p:pic>
    </p:spTree>
    <p:extLst>
      <p:ext uri="{BB962C8B-B14F-4D97-AF65-F5344CB8AC3E}">
        <p14:creationId xmlns:p14="http://schemas.microsoft.com/office/powerpoint/2010/main" val="2705733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5D53CD-259E-4374-9640-E97EC68D79B1}"/>
              </a:ext>
            </a:extLst>
          </p:cNvPr>
          <p:cNvSpPr>
            <a:spLocks noGrp="1"/>
          </p:cNvSpPr>
          <p:nvPr>
            <p:ph type="title"/>
          </p:nvPr>
        </p:nvSpPr>
        <p:spPr>
          <a:xfrm>
            <a:off x="581192" y="702156"/>
            <a:ext cx="11029616" cy="438747"/>
          </a:xfrm>
        </p:spPr>
        <p:txBody>
          <a:bodyPr>
            <a:normAutofit fontScale="90000"/>
          </a:bodyPr>
          <a:lstStyle/>
          <a:p>
            <a:r>
              <a:rPr lang="en-US" i="0" dirty="0">
                <a:solidFill>
                  <a:srgbClr val="000000"/>
                </a:solidFill>
                <a:effectLst/>
                <a:latin typeface="Modern Love" panose="04090805081005020601" pitchFamily="82" charset="0"/>
              </a:rPr>
              <a:t>Offer informative feedback</a:t>
            </a:r>
            <a:endParaRPr lang="en-US" dirty="0"/>
          </a:p>
        </p:txBody>
      </p:sp>
      <p:pic>
        <p:nvPicPr>
          <p:cNvPr id="5" name="Picture 4">
            <a:extLst>
              <a:ext uri="{FF2B5EF4-FFF2-40B4-BE49-F238E27FC236}">
                <a16:creationId xmlns:a16="http://schemas.microsoft.com/office/drawing/2014/main" id="{237A3348-F2C7-415C-90D8-3C001E7D7015}"/>
              </a:ext>
            </a:extLst>
          </p:cNvPr>
          <p:cNvPicPr>
            <a:picLocks noChangeAspect="1"/>
          </p:cNvPicPr>
          <p:nvPr/>
        </p:nvPicPr>
        <p:blipFill rotWithShape="1">
          <a:blip r:embed="rId2"/>
          <a:srcRect l="8738" t="8930" r="7248" b="23791"/>
          <a:stretch/>
        </p:blipFill>
        <p:spPr>
          <a:xfrm>
            <a:off x="671119" y="1400962"/>
            <a:ext cx="10242959" cy="4613945"/>
          </a:xfrm>
          <a:prstGeom prst="rect">
            <a:avLst/>
          </a:prstGeom>
        </p:spPr>
      </p:pic>
    </p:spTree>
    <p:extLst>
      <p:ext uri="{BB962C8B-B14F-4D97-AF65-F5344CB8AC3E}">
        <p14:creationId xmlns:p14="http://schemas.microsoft.com/office/powerpoint/2010/main" val="10781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714E3-BCF3-4261-9414-F08299D07520}"/>
              </a:ext>
            </a:extLst>
          </p:cNvPr>
          <p:cNvSpPr>
            <a:spLocks noGrp="1"/>
          </p:cNvSpPr>
          <p:nvPr>
            <p:ph type="title"/>
          </p:nvPr>
        </p:nvSpPr>
        <p:spPr>
          <a:xfrm>
            <a:off x="385894" y="620786"/>
            <a:ext cx="11224914" cy="469784"/>
          </a:xfrm>
        </p:spPr>
        <p:txBody>
          <a:bodyPr>
            <a:normAutofit fontScale="90000"/>
          </a:bodyPr>
          <a:lstStyle/>
          <a:p>
            <a:r>
              <a:rPr lang="en-US" i="0" dirty="0">
                <a:solidFill>
                  <a:srgbClr val="000000"/>
                </a:solidFill>
                <a:effectLst/>
                <a:latin typeface="Modern Love" panose="04090805081005020601" pitchFamily="82" charset="0"/>
              </a:rPr>
              <a:t>Design dialog to yield closure</a:t>
            </a:r>
            <a:endParaRPr lang="en-US" dirty="0"/>
          </a:p>
        </p:txBody>
      </p:sp>
      <p:pic>
        <p:nvPicPr>
          <p:cNvPr id="5" name="Picture 4">
            <a:extLst>
              <a:ext uri="{FF2B5EF4-FFF2-40B4-BE49-F238E27FC236}">
                <a16:creationId xmlns:a16="http://schemas.microsoft.com/office/drawing/2014/main" id="{1911C5F7-1442-4D7A-B357-4E5D30D7038B}"/>
              </a:ext>
            </a:extLst>
          </p:cNvPr>
          <p:cNvPicPr>
            <a:picLocks noChangeAspect="1"/>
          </p:cNvPicPr>
          <p:nvPr/>
        </p:nvPicPr>
        <p:blipFill rotWithShape="1">
          <a:blip r:embed="rId2"/>
          <a:srcRect l="-69" t="8172" r="757" b="44163"/>
          <a:stretch/>
        </p:blipFill>
        <p:spPr>
          <a:xfrm>
            <a:off x="41945" y="1644242"/>
            <a:ext cx="12108110" cy="4110606"/>
          </a:xfrm>
          <a:prstGeom prst="rect">
            <a:avLst/>
          </a:prstGeom>
        </p:spPr>
      </p:pic>
    </p:spTree>
    <p:extLst>
      <p:ext uri="{BB962C8B-B14F-4D97-AF65-F5344CB8AC3E}">
        <p14:creationId xmlns:p14="http://schemas.microsoft.com/office/powerpoint/2010/main" val="10523030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E43CA-ADCE-4211-B081-324E1416240D}"/>
              </a:ext>
            </a:extLst>
          </p:cNvPr>
          <p:cNvSpPr>
            <a:spLocks noGrp="1"/>
          </p:cNvSpPr>
          <p:nvPr>
            <p:ph type="title"/>
          </p:nvPr>
        </p:nvSpPr>
        <p:spPr>
          <a:xfrm>
            <a:off x="444617" y="629174"/>
            <a:ext cx="11166191" cy="369116"/>
          </a:xfrm>
        </p:spPr>
        <p:txBody>
          <a:bodyPr>
            <a:normAutofit fontScale="90000"/>
          </a:bodyPr>
          <a:lstStyle/>
          <a:p>
            <a:r>
              <a:rPr lang="en-US" i="0" dirty="0">
                <a:solidFill>
                  <a:srgbClr val="000000"/>
                </a:solidFill>
                <a:effectLst/>
                <a:latin typeface="Modern Love" panose="04090805081005020601" pitchFamily="82" charset="0"/>
              </a:rPr>
              <a:t>Offer simple error handling</a:t>
            </a:r>
            <a:endParaRPr lang="en-US" dirty="0"/>
          </a:p>
        </p:txBody>
      </p:sp>
      <p:pic>
        <p:nvPicPr>
          <p:cNvPr id="7" name="Picture 6">
            <a:extLst>
              <a:ext uri="{FF2B5EF4-FFF2-40B4-BE49-F238E27FC236}">
                <a16:creationId xmlns:a16="http://schemas.microsoft.com/office/drawing/2014/main" id="{9FF766DA-7B28-47CB-BDA3-558B99221A08}"/>
              </a:ext>
            </a:extLst>
          </p:cNvPr>
          <p:cNvPicPr>
            <a:picLocks noChangeAspect="1"/>
          </p:cNvPicPr>
          <p:nvPr/>
        </p:nvPicPr>
        <p:blipFill rotWithShape="1">
          <a:blip r:embed="rId2"/>
          <a:srcRect t="7095" b="22814"/>
          <a:stretch/>
        </p:blipFill>
        <p:spPr>
          <a:xfrm>
            <a:off x="0" y="1224791"/>
            <a:ext cx="12192000" cy="4806893"/>
          </a:xfrm>
          <a:prstGeom prst="rect">
            <a:avLst/>
          </a:prstGeom>
        </p:spPr>
      </p:pic>
      <p:sp>
        <p:nvSpPr>
          <p:cNvPr id="8" name="Rectangle 7">
            <a:extLst>
              <a:ext uri="{FF2B5EF4-FFF2-40B4-BE49-F238E27FC236}">
                <a16:creationId xmlns:a16="http://schemas.microsoft.com/office/drawing/2014/main" id="{11000C21-533E-4C70-A12D-8A2F96079AF5}"/>
              </a:ext>
            </a:extLst>
          </p:cNvPr>
          <p:cNvSpPr/>
          <p:nvPr/>
        </p:nvSpPr>
        <p:spPr>
          <a:xfrm>
            <a:off x="4303552" y="1224791"/>
            <a:ext cx="3548544" cy="1090570"/>
          </a:xfrm>
          <a:prstGeom prst="rect">
            <a:avLst/>
          </a:prstGeom>
          <a:noFill/>
          <a:ln w="76200"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US" b="1">
              <a:ln w="22225">
                <a:solidFill>
                  <a:schemeClr val="accent2"/>
                </a:solidFill>
                <a:prstDash val="solid"/>
              </a:ln>
              <a:solidFill>
                <a:schemeClr val="accent2">
                  <a:lumMod val="40000"/>
                  <a:lumOff val="60000"/>
                </a:schemeClr>
              </a:solidFill>
              <a:effectLst>
                <a:reflection blurRad="6350" stA="55000" endA="300" endPos="45500" dir="5400000" sy="-100000" algn="bl" rotWithShape="0"/>
              </a:effectLst>
            </a:endParaRPr>
          </a:p>
        </p:txBody>
      </p:sp>
    </p:spTree>
    <p:extLst>
      <p:ext uri="{BB962C8B-B14F-4D97-AF65-F5344CB8AC3E}">
        <p14:creationId xmlns:p14="http://schemas.microsoft.com/office/powerpoint/2010/main" val="2253569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B9D42-A7C8-45CC-B5FF-7B15D2C4FED4}"/>
              </a:ext>
            </a:extLst>
          </p:cNvPr>
          <p:cNvSpPr>
            <a:spLocks noGrp="1"/>
          </p:cNvSpPr>
          <p:nvPr>
            <p:ph type="title"/>
          </p:nvPr>
        </p:nvSpPr>
        <p:spPr>
          <a:xfrm>
            <a:off x="453006" y="587230"/>
            <a:ext cx="11157802" cy="469783"/>
          </a:xfrm>
        </p:spPr>
        <p:txBody>
          <a:bodyPr>
            <a:normAutofit fontScale="90000"/>
          </a:bodyPr>
          <a:lstStyle/>
          <a:p>
            <a:r>
              <a:rPr lang="en-US" i="0" dirty="0">
                <a:solidFill>
                  <a:srgbClr val="000000"/>
                </a:solidFill>
                <a:effectLst/>
                <a:latin typeface="Modern Love" panose="04090805081005020601" pitchFamily="82" charset="0"/>
              </a:rPr>
              <a:t>Permit easy reversal of actions</a:t>
            </a:r>
            <a:endParaRPr lang="en-US" dirty="0"/>
          </a:p>
        </p:txBody>
      </p:sp>
      <p:pic>
        <p:nvPicPr>
          <p:cNvPr id="5" name="Picture 4">
            <a:extLst>
              <a:ext uri="{FF2B5EF4-FFF2-40B4-BE49-F238E27FC236}">
                <a16:creationId xmlns:a16="http://schemas.microsoft.com/office/drawing/2014/main" id="{AD233950-D281-45DD-836D-606255B0411D}"/>
              </a:ext>
            </a:extLst>
          </p:cNvPr>
          <p:cNvPicPr>
            <a:picLocks noChangeAspect="1"/>
          </p:cNvPicPr>
          <p:nvPr/>
        </p:nvPicPr>
        <p:blipFill rotWithShape="1">
          <a:blip r:embed="rId2"/>
          <a:srcRect l="2590" t="10377" r="6997" b="31439"/>
          <a:stretch/>
        </p:blipFill>
        <p:spPr>
          <a:xfrm>
            <a:off x="327171" y="1568741"/>
            <a:ext cx="11023134" cy="3951215"/>
          </a:xfrm>
          <a:prstGeom prst="rect">
            <a:avLst/>
          </a:prstGeom>
        </p:spPr>
      </p:pic>
      <p:cxnSp>
        <p:nvCxnSpPr>
          <p:cNvPr id="7" name="Straight Arrow Connector 6">
            <a:extLst>
              <a:ext uri="{FF2B5EF4-FFF2-40B4-BE49-F238E27FC236}">
                <a16:creationId xmlns:a16="http://schemas.microsoft.com/office/drawing/2014/main" id="{5AB63561-47E9-4DDF-AED3-DE615F3109C1}"/>
              </a:ext>
            </a:extLst>
          </p:cNvPr>
          <p:cNvCxnSpPr>
            <a:cxnSpLocks/>
          </p:cNvCxnSpPr>
          <p:nvPr/>
        </p:nvCxnSpPr>
        <p:spPr>
          <a:xfrm flipH="1">
            <a:off x="9882231" y="2936147"/>
            <a:ext cx="696286" cy="226503"/>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1347192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5A5C6-2A5B-499E-9BA7-54E3E4B47F9C}"/>
              </a:ext>
            </a:extLst>
          </p:cNvPr>
          <p:cNvSpPr>
            <a:spLocks noGrp="1"/>
          </p:cNvSpPr>
          <p:nvPr>
            <p:ph type="title"/>
          </p:nvPr>
        </p:nvSpPr>
        <p:spPr>
          <a:xfrm>
            <a:off x="542265" y="964734"/>
            <a:ext cx="11107469" cy="453006"/>
          </a:xfrm>
        </p:spPr>
        <p:txBody>
          <a:bodyPr>
            <a:normAutofit fontScale="90000"/>
          </a:bodyPr>
          <a:lstStyle/>
          <a:p>
            <a:br>
              <a:rPr lang="en-US" i="0" dirty="0">
                <a:solidFill>
                  <a:srgbClr val="000000"/>
                </a:solidFill>
                <a:effectLst/>
                <a:latin typeface="Modern Love" panose="04090805081005020601" pitchFamily="82" charset="0"/>
              </a:rPr>
            </a:br>
            <a:r>
              <a:rPr lang="en-US" i="0" dirty="0">
                <a:solidFill>
                  <a:srgbClr val="000000"/>
                </a:solidFill>
                <a:effectLst/>
                <a:latin typeface="Modern Love" panose="04090805081005020601" pitchFamily="82" charset="0"/>
              </a:rPr>
              <a:t>Support internal locus of control</a:t>
            </a:r>
            <a:endParaRPr lang="en-US" dirty="0"/>
          </a:p>
        </p:txBody>
      </p:sp>
      <p:sp>
        <p:nvSpPr>
          <p:cNvPr id="4" name="TextBox 3">
            <a:extLst>
              <a:ext uri="{FF2B5EF4-FFF2-40B4-BE49-F238E27FC236}">
                <a16:creationId xmlns:a16="http://schemas.microsoft.com/office/drawing/2014/main" id="{A2EB47BA-02ED-4029-ADBD-5F32906D82E8}"/>
              </a:ext>
            </a:extLst>
          </p:cNvPr>
          <p:cNvSpPr txBox="1"/>
          <p:nvPr/>
        </p:nvSpPr>
        <p:spPr>
          <a:xfrm>
            <a:off x="503339" y="1510018"/>
            <a:ext cx="11107469" cy="2246769"/>
          </a:xfrm>
          <a:prstGeom prst="rect">
            <a:avLst/>
          </a:prstGeom>
          <a:noFill/>
        </p:spPr>
        <p:txBody>
          <a:bodyPr wrap="square" rtlCol="0">
            <a:spAutoFit/>
          </a:bodyPr>
          <a:lstStyle/>
          <a:p>
            <a:r>
              <a:rPr lang="en-US" sz="2800" b="1" i="0" dirty="0">
                <a:solidFill>
                  <a:srgbClr val="202124"/>
                </a:solidFill>
                <a:effectLst/>
                <a:latin typeface="Bahnschrift Light SemiCondensed" panose="020B0502040204020203" pitchFamily="34" charset="0"/>
              </a:rPr>
              <a:t>Locus of control</a:t>
            </a:r>
            <a:r>
              <a:rPr lang="en-US" sz="2800" b="0" i="0" dirty="0">
                <a:solidFill>
                  <a:srgbClr val="202124"/>
                </a:solidFill>
                <a:effectLst/>
                <a:latin typeface="Bahnschrift Light SemiCondensed" panose="020B0502040204020203" pitchFamily="34" charset="0"/>
              </a:rPr>
              <a:t> is the degree to which people believe that they, as opposed to external forces (beyond their influence), have </a:t>
            </a:r>
            <a:r>
              <a:rPr lang="en-US" sz="2800" b="1" i="0" dirty="0">
                <a:solidFill>
                  <a:srgbClr val="202124"/>
                </a:solidFill>
                <a:effectLst/>
                <a:latin typeface="Bahnschrift Light SemiCondensed" panose="020B0502040204020203" pitchFamily="34" charset="0"/>
              </a:rPr>
              <a:t>control</a:t>
            </a:r>
            <a:r>
              <a:rPr lang="en-US" sz="2800" b="0" i="0" dirty="0">
                <a:solidFill>
                  <a:srgbClr val="202124"/>
                </a:solidFill>
                <a:effectLst/>
                <a:latin typeface="Bahnschrift Light SemiCondensed" panose="020B0502040204020203" pitchFamily="34" charset="0"/>
              </a:rPr>
              <a:t> over the outcome of events. We make sure that there is no automation in the booking process of the meal the user has the full control over the booking and ordering process.</a:t>
            </a:r>
          </a:p>
          <a:p>
            <a:endParaRPr lang="en-US" sz="2800" dirty="0">
              <a:latin typeface="Bahnschrift Light SemiCondensed" panose="020B0502040204020203" pitchFamily="34" charset="0"/>
            </a:endParaRPr>
          </a:p>
        </p:txBody>
      </p:sp>
    </p:spTree>
    <p:extLst>
      <p:ext uri="{BB962C8B-B14F-4D97-AF65-F5344CB8AC3E}">
        <p14:creationId xmlns:p14="http://schemas.microsoft.com/office/powerpoint/2010/main" val="1549209202"/>
      </p:ext>
    </p:extLst>
  </p:cSld>
  <p:clrMapOvr>
    <a:masterClrMapping/>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ppt/theme/themeOverride2.xml><?xml version="1.0" encoding="utf-8"?>
<a:themeOverride xmlns:a="http://schemas.openxmlformats.org/drawingml/2006/main">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2455B2D-BAB7-438A-85DA-0266A24CB79F}">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D8C6403A-684A-431F-8F36-A24C99E28661}">
  <ds:schemaRefs>
    <ds:schemaRef ds:uri="http://schemas.microsoft.com/sharepoint/v3/contenttype/forms"/>
  </ds:schemaRefs>
</ds:datastoreItem>
</file>

<file path=customXml/itemProps3.xml><?xml version="1.0" encoding="utf-8"?>
<ds:datastoreItem xmlns:ds="http://schemas.openxmlformats.org/officeDocument/2006/customXml" ds:itemID="{CDF95FD5-1F25-4FA5-84C8-2AB1AFB896F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{380D4AA3-0D79-471B-8F9A-4538C9404A8C}tf11964407_win32</Template>
  <TotalTime>65</TotalTime>
  <Words>188</Words>
  <Application>Microsoft Office PowerPoint</Application>
  <PresentationFormat>Widescreen</PresentationFormat>
  <Paragraphs>24</Paragraphs>
  <Slides>11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Bahnschrift Light SemiCondensed</vt:lpstr>
      <vt:lpstr>Calibri</vt:lpstr>
      <vt:lpstr>Franklin Gothic Book</vt:lpstr>
      <vt:lpstr>Franklin Gothic Demi</vt:lpstr>
      <vt:lpstr>Gill Sans MT</vt:lpstr>
      <vt:lpstr>Kristen ITC</vt:lpstr>
      <vt:lpstr>Modern Love</vt:lpstr>
      <vt:lpstr>Wingdings 2</vt:lpstr>
      <vt:lpstr>DividendVTI</vt:lpstr>
      <vt:lpstr>UR CANTEEN  </vt:lpstr>
      <vt:lpstr>Shneiderman’s 8 golden rules of interface design </vt:lpstr>
      <vt:lpstr> Strive for consistency</vt:lpstr>
      <vt:lpstr>Enable frequent users to use shortcuts</vt:lpstr>
      <vt:lpstr>Offer informative feedback</vt:lpstr>
      <vt:lpstr>Design dialog to yield closure</vt:lpstr>
      <vt:lpstr>Offer simple error handling</vt:lpstr>
      <vt:lpstr>Permit easy reversal of actions</vt:lpstr>
      <vt:lpstr> Support internal locus of control</vt:lpstr>
      <vt:lpstr>Reduce short-term memory load</vt:lpstr>
      <vt:lpstr>                 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UR CANTEEN</dc:title>
  <dc:creator>ishan</dc:creator>
  <cp:lastModifiedBy>ishan</cp:lastModifiedBy>
  <cp:revision>7</cp:revision>
  <dcterms:created xsi:type="dcterms:W3CDTF">2021-05-06T09:40:39Z</dcterms:created>
  <dcterms:modified xsi:type="dcterms:W3CDTF">2021-05-06T10:46:05Z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